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9" r:id="rId3"/>
    <p:sldId id="260" r:id="rId4"/>
    <p:sldId id="261" r:id="rId5"/>
    <p:sldId id="262" r:id="rId6"/>
    <p:sldId id="264" r:id="rId7"/>
    <p:sldId id="274" r:id="rId8"/>
    <p:sldId id="263" r:id="rId9"/>
    <p:sldId id="265" r:id="rId10"/>
    <p:sldId id="266" r:id="rId11"/>
    <p:sldId id="267" r:id="rId12"/>
    <p:sldId id="268" r:id="rId13"/>
    <p:sldId id="258" r:id="rId14"/>
    <p:sldId id="279" r:id="rId15"/>
    <p:sldId id="257" r:id="rId16"/>
    <p:sldId id="271" r:id="rId17"/>
    <p:sldId id="278" r:id="rId18"/>
    <p:sldId id="270" r:id="rId19"/>
    <p:sldId id="273" r:id="rId20"/>
    <p:sldId id="272" r:id="rId21"/>
    <p:sldId id="275" r:id="rId22"/>
    <p:sldId id="276" r:id="rId23"/>
    <p:sldId id="277" r:id="rId24"/>
    <p:sldId id="269" r:id="rId2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445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jpeg>
</file>

<file path=ppt/media/image2.jp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EAB18-C862-45A7-813D-149CB364F614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4061E-26C6-4B52-84FF-A632E0F64B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131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B4061E-26C6-4B52-84FF-A632E0F64BD0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9915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Скругленный прямоугольник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0" name="Подзаголовок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19" name="Дата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533404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533400" y="533402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Скругленный прямоугольник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5538847" y="1447802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761372" y="930144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Скругленный прямоугольник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Прямоугольник с одним скругленным углом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ru-RU" smtClean="0"/>
              <a:t>Вставка рисунка</a:t>
            </a:r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кругленный прямоугольник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25" name="Дата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E7C19AF7-62BB-4059-A0FD-E3FFCABD848A}" type="datetimeFigureOut">
              <a:rPr lang="ru-RU" smtClean="0"/>
              <a:t>17.06.2021</a:t>
            </a:fld>
            <a:endParaRPr lang="ru-RU"/>
          </a:p>
        </p:txBody>
      </p:sp>
      <p:sp>
        <p:nvSpPr>
          <p:cNvPr id="18" name="Нижний колонтитул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D9F5EDE6-B38A-42D0-9D49-28B7CD0CDF8D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08520" y="1247056"/>
            <a:ext cx="9145016" cy="2564135"/>
          </a:xfrm>
        </p:spPr>
        <p:txBody>
          <a:bodyPr>
            <a:noAutofit/>
          </a:bodyPr>
          <a:lstStyle/>
          <a:p>
            <a:r>
              <a:rPr lang="be-BY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АВТОМАТИЗ</a:t>
            </a:r>
            <a:r>
              <a:rPr lang="ru-RU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АЦИЯ </a:t>
            </a:r>
            <a:r>
              <a:rPr lang="be-BY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РАЗРАБОТК</a:t>
            </a:r>
            <a:r>
              <a:rPr lang="ru-RU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be-BY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УПРАВЛЯЮЩИХ ПРОГРАММ </a:t>
            </a:r>
            <a:r>
              <a:rPr lang="ru-RU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ДЛЯ СТАНКОВ С ЧПУ ПРИ ПОМОЩИ СОВРЕМЕННЫХ 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CAM</a:t>
            </a:r>
            <a:r>
              <a:rPr lang="ru-RU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be-BY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СИСТЕМ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-108520" y="4941168"/>
            <a:ext cx="9217024" cy="1584176"/>
          </a:xfrm>
        </p:spPr>
        <p:txBody>
          <a:bodyPr>
            <a:noAutofit/>
          </a:bodyPr>
          <a:lstStyle/>
          <a:p>
            <a:r>
              <a:rPr lang="ru-RU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Петрович Александр Владимирович</a:t>
            </a:r>
          </a:p>
          <a:p>
            <a:r>
              <a:rPr lang="ru-RU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Отдел станков с ЧПУ УГТ, участок отработки и внедрения и первичных программ</a:t>
            </a:r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323528" y="332656"/>
            <a:ext cx="8568952" cy="914400"/>
          </a:xfrm>
          <a:prstGeom prst="rect">
            <a:avLst/>
          </a:prstGeom>
        </p:spPr>
        <p:txBody>
          <a:bodyPr vert="horz" lIns="182880" tIns="0">
            <a:normAutofit/>
          </a:bodyPr>
          <a:lstStyle>
            <a:lvl1pPr marL="36576" indent="0" algn="r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000" kern="1200">
                <a:solidFill>
                  <a:schemeClr val="bg2">
                    <a:shade val="2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ts val="250"/>
              </a:spcBef>
              <a:buClr>
                <a:schemeClr val="accent1"/>
              </a:buClr>
              <a:buSzPct val="100000"/>
              <a:buFont typeface="Verdana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250"/>
              </a:spcBef>
              <a:buClr>
                <a:schemeClr val="accent2">
                  <a:tint val="85000"/>
                  <a:satMod val="285000"/>
                </a:schemeClr>
              </a:buClr>
              <a:buSzPct val="100000"/>
              <a:buFont typeface="Wingdings 2"/>
              <a:buNone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230"/>
              </a:spcBef>
              <a:buClr>
                <a:schemeClr val="accent2">
                  <a:tint val="85000"/>
                  <a:satMod val="285000"/>
                </a:schemeClr>
              </a:buClr>
              <a:buSzPct val="112000"/>
              <a:buFont typeface="Verdana"/>
              <a:buNone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250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Wingdings 2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250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Verdana"/>
              <a:buNone/>
              <a:defRPr kumimoji="0" sz="17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255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Wingdings 2"/>
              <a:buNone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257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Verdana"/>
              <a:buNone/>
              <a:defRPr kumimoji="0"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255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Wingdings 2"/>
              <a:buNone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-108520" y="116632"/>
            <a:ext cx="94330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ОАО «БЕЛАЗ» - управляющей компании холдинга «БЕЛАЗ-ХОЛДИНГ»</a:t>
            </a:r>
          </a:p>
        </p:txBody>
      </p:sp>
    </p:spTree>
    <p:extLst>
      <p:ext uri="{BB962C8B-B14F-4D97-AF65-F5344CB8AC3E}">
        <p14:creationId xmlns:p14="http://schemas.microsoft.com/office/powerpoint/2010/main" val="226036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764704"/>
            <a:ext cx="8183880" cy="1051560"/>
          </a:xfrm>
        </p:spPr>
        <p:txBody>
          <a:bodyPr>
            <a:noAutofit/>
          </a:bodyPr>
          <a:lstStyle/>
          <a:p>
            <a:pPr algn="ctr"/>
            <a:r>
              <a:rPr lang="ru-RU" sz="4000" dirty="0"/>
              <a:t>Программирование на стойке/пульте ЧПУ</a:t>
            </a:r>
            <a:r>
              <a:rPr lang="ru-RU" sz="4000" dirty="0" smtClean="0"/>
              <a:t>.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1560" y="2132856"/>
            <a:ext cx="8183880" cy="4187952"/>
          </a:xfrm>
        </p:spPr>
        <p:txBody>
          <a:bodyPr>
            <a:normAutofit/>
          </a:bodyPr>
          <a:lstStyle/>
          <a:p>
            <a:pPr lvl="0">
              <a:buFont typeface="Wingdings" pitchFamily="2" charset="2"/>
              <a:buChar char="Ø"/>
            </a:pPr>
            <a:r>
              <a:rPr lang="ru-RU" sz="3200" dirty="0" smtClean="0"/>
              <a:t>ввод </a:t>
            </a:r>
            <a:r>
              <a:rPr lang="ru-RU" sz="3200" dirty="0"/>
              <a:t>G-кода с клавиатуры стойки станка</a:t>
            </a:r>
            <a:r>
              <a:rPr lang="ru-RU" sz="3200" dirty="0" smtClean="0"/>
              <a:t>;</a:t>
            </a:r>
          </a:p>
          <a:p>
            <a:pPr lvl="0">
              <a:buFont typeface="Wingdings" pitchFamily="2" charset="2"/>
              <a:buChar char="Ø"/>
            </a:pPr>
            <a:endParaRPr lang="ru-RU" sz="3200" dirty="0"/>
          </a:p>
          <a:p>
            <a:pPr lvl="0">
              <a:buFont typeface="Wingdings" pitchFamily="2" charset="2"/>
              <a:buChar char="Ø"/>
            </a:pPr>
            <a:r>
              <a:rPr lang="ru-RU" sz="3200" dirty="0"/>
              <a:t>использование диалогового программирования</a:t>
            </a:r>
            <a:r>
              <a:rPr lang="ru-RU" sz="3200" dirty="0" smtClean="0"/>
              <a:t>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30506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260648"/>
            <a:ext cx="8183880" cy="1051560"/>
          </a:xfrm>
        </p:spPr>
        <p:txBody>
          <a:bodyPr/>
          <a:lstStyle/>
          <a:p>
            <a:pPr algn="ctr"/>
            <a:r>
              <a:rPr lang="be-BY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CAD/CAM/CAE-системы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700808"/>
            <a:ext cx="8183880" cy="4187952"/>
          </a:xfrm>
        </p:spPr>
        <p:txBody>
          <a:bodyPr>
            <a:normAutofit/>
          </a:bodyPr>
          <a:lstStyle/>
          <a:p>
            <a:r>
              <a:rPr lang="ru-RU" dirty="0"/>
              <a:t>Под </a:t>
            </a:r>
            <a:r>
              <a:rPr lang="ru-RU" b="1" dirty="0"/>
              <a:t>CAD-системами</a:t>
            </a:r>
            <a:r>
              <a:rPr lang="ru-RU" dirty="0"/>
              <a:t> (от англ. </a:t>
            </a:r>
            <a:r>
              <a:rPr lang="ru-RU" dirty="0" err="1"/>
              <a:t>computer-aided</a:t>
            </a:r>
            <a:r>
              <a:rPr lang="ru-RU" dirty="0"/>
              <a:t> </a:t>
            </a:r>
            <a:r>
              <a:rPr lang="ru-RU" dirty="0" err="1"/>
              <a:t>design</a:t>
            </a:r>
            <a:r>
              <a:rPr lang="ru-RU" dirty="0"/>
              <a:t> – компьютерная поддержка проектирования) понимают программное обеспечение, которое автоматизирует труд инженера-конструктора и позволяет решать задачи проектирования изделий и оформления технической документации при помощи персонального компьютера.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1556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124744"/>
            <a:ext cx="8183880" cy="4187952"/>
          </a:xfrm>
        </p:spPr>
        <p:txBody>
          <a:bodyPr/>
          <a:lstStyle/>
          <a:p>
            <a:r>
              <a:rPr lang="ru-RU" b="1" dirty="0"/>
              <a:t>САМ-системы</a:t>
            </a:r>
            <a:r>
              <a:rPr lang="ru-RU" dirty="0"/>
              <a:t> (от англ. </a:t>
            </a:r>
            <a:r>
              <a:rPr lang="ru-RU" dirty="0" err="1"/>
              <a:t>computer-aided</a:t>
            </a:r>
            <a:r>
              <a:rPr lang="ru-RU" dirty="0"/>
              <a:t> </a:t>
            </a:r>
            <a:r>
              <a:rPr lang="ru-RU" dirty="0" err="1"/>
              <a:t>manufacturing</a:t>
            </a:r>
            <a:r>
              <a:rPr lang="ru-RU" dirty="0"/>
              <a:t> – компьютерная поддержка изготовления) автоматизируют расчеты траекторий перемещения инструмента для обработки на станках с ЧПУ и обеспечивают выдачу управляющих программ с помощью компьютера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7783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393176"/>
            <a:ext cx="8183880" cy="4187952"/>
          </a:xfrm>
        </p:spPr>
        <p:txBody>
          <a:bodyPr/>
          <a:lstStyle/>
          <a:p>
            <a:r>
              <a:rPr lang="ru-RU" b="1" dirty="0"/>
              <a:t>САЕ-системы</a:t>
            </a:r>
            <a:r>
              <a:rPr lang="ru-RU" dirty="0"/>
              <a:t> (</a:t>
            </a:r>
            <a:r>
              <a:rPr lang="ru-RU" dirty="0" err="1"/>
              <a:t>computer-aided</a:t>
            </a:r>
            <a:r>
              <a:rPr lang="ru-RU" dirty="0"/>
              <a:t> </a:t>
            </a:r>
            <a:r>
              <a:rPr lang="ru-RU" dirty="0" err="1"/>
              <a:t>engineering</a:t>
            </a:r>
            <a:r>
              <a:rPr lang="ru-RU" dirty="0"/>
              <a:t> – компьютерная поддержка инженерных расчетов) предназначены для решения различных инженерных задач, например для расчетов конструктивной прочности, анализа тепловых процессов, расчетов гидравлических систем и механизмов.</a:t>
            </a: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323528" y="5013176"/>
            <a:ext cx="8123644" cy="884277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/>
              <a:t>CAD</a:t>
            </a:r>
            <a:r>
              <a:rPr lang="ru-RU" sz="5400" dirty="0" smtClean="0"/>
              <a:t> +</a:t>
            </a:r>
            <a:r>
              <a:rPr lang="en-US" sz="5400" dirty="0" smtClean="0"/>
              <a:t> CAM</a:t>
            </a:r>
            <a:r>
              <a:rPr lang="ru-RU" sz="5400" dirty="0" smtClean="0"/>
              <a:t> +</a:t>
            </a:r>
            <a:r>
              <a:rPr lang="en-US" sz="5400" dirty="0" smtClean="0"/>
              <a:t> </a:t>
            </a:r>
            <a:r>
              <a:rPr lang="en-US" sz="5400" dirty="0"/>
              <a:t>CAE</a:t>
            </a:r>
            <a:endParaRPr lang="ru-RU" sz="5400" dirty="0"/>
          </a:p>
        </p:txBody>
      </p:sp>
      <p:sp>
        <p:nvSpPr>
          <p:cNvPr id="6" name="Стрелка вниз 5"/>
          <p:cNvSpPr/>
          <p:nvPr/>
        </p:nvSpPr>
        <p:spPr>
          <a:xfrm>
            <a:off x="3237730" y="4149080"/>
            <a:ext cx="2486397" cy="7200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3310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332656"/>
            <a:ext cx="8496944" cy="108012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Системы автоматизированного </a:t>
            </a:r>
            <a:r>
              <a:rPr lang="ru-RU" dirty="0" smtClean="0"/>
              <a:t>проектирования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484784"/>
            <a:ext cx="7164796" cy="3618730"/>
          </a:xfrm>
        </p:spPr>
      </p:pic>
      <p:sp>
        <p:nvSpPr>
          <p:cNvPr id="6" name="Прямоугольник 5"/>
          <p:cNvSpPr/>
          <p:nvPr/>
        </p:nvSpPr>
        <p:spPr>
          <a:xfrm>
            <a:off x="395536" y="5461198"/>
            <a:ext cx="83659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CAD-системы </a:t>
            </a:r>
            <a:r>
              <a:rPr lang="ru-RU" dirty="0" smtClean="0"/>
              <a:t>– создание </a:t>
            </a:r>
            <a:r>
              <a:rPr lang="ru-RU" dirty="0"/>
              <a:t>модели.</a:t>
            </a:r>
            <a:br>
              <a:rPr lang="ru-RU" dirty="0"/>
            </a:br>
            <a:r>
              <a:rPr lang="ru-RU" dirty="0"/>
              <a:t>CAE-системы </a:t>
            </a:r>
            <a:r>
              <a:rPr lang="ru-RU" dirty="0" smtClean="0"/>
              <a:t>– автоматизированный расчет </a:t>
            </a:r>
            <a:r>
              <a:rPr lang="ru-RU" dirty="0"/>
              <a:t>детали.</a:t>
            </a:r>
            <a:br>
              <a:rPr lang="ru-RU" dirty="0"/>
            </a:br>
            <a:r>
              <a:rPr lang="ru-RU" dirty="0"/>
              <a:t>CAM-системы </a:t>
            </a:r>
            <a:r>
              <a:rPr lang="ru-RU" dirty="0" smtClean="0"/>
              <a:t>– </a:t>
            </a:r>
            <a:r>
              <a:rPr lang="ru-RU" dirty="0" err="1" smtClean="0"/>
              <a:t>автоматизиров</a:t>
            </a:r>
            <a:r>
              <a:rPr lang="ru-RU" dirty="0" smtClean="0"/>
              <a:t>. написание УП для </a:t>
            </a:r>
            <a:r>
              <a:rPr lang="ru-RU" dirty="0"/>
              <a:t>станков с ЧПУ.</a:t>
            </a:r>
          </a:p>
        </p:txBody>
      </p:sp>
    </p:spTree>
    <p:extLst>
      <p:ext uri="{BB962C8B-B14F-4D97-AF65-F5344CB8AC3E}">
        <p14:creationId xmlns:p14="http://schemas.microsoft.com/office/powerpoint/2010/main" val="339310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188640"/>
            <a:ext cx="8183880" cy="1051560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CAM software </a:t>
            </a:r>
            <a:r>
              <a:rPr lang="en-US" sz="4000" dirty="0" smtClean="0"/>
              <a:t>workflow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844824"/>
            <a:ext cx="8183880" cy="4187952"/>
          </a:xfrm>
        </p:spPr>
        <p:txBody>
          <a:bodyPr/>
          <a:lstStyle/>
          <a:p>
            <a:pPr marL="627063" indent="-446088">
              <a:spcAft>
                <a:spcPts val="1200"/>
              </a:spcAft>
              <a:buSzPct val="130000"/>
              <a:buFont typeface="Wingdings" pitchFamily="2" charset="2"/>
              <a:buChar char="Ø"/>
            </a:pPr>
            <a:r>
              <a:rPr lang="en-US" sz="3200" dirty="0"/>
              <a:t>Import a model</a:t>
            </a:r>
          </a:p>
          <a:p>
            <a:pPr marL="627063" indent="-446088">
              <a:spcAft>
                <a:spcPts val="1200"/>
              </a:spcAft>
              <a:buSzPct val="130000"/>
              <a:buFont typeface="Wingdings" pitchFamily="2" charset="2"/>
              <a:buChar char="Ø"/>
            </a:pPr>
            <a:r>
              <a:rPr lang="en-US" sz="3200" dirty="0"/>
              <a:t>Build machining process</a:t>
            </a:r>
          </a:p>
          <a:p>
            <a:pPr marL="627063" indent="-446088">
              <a:spcAft>
                <a:spcPts val="1200"/>
              </a:spcAft>
              <a:buSzPct val="130000"/>
              <a:buFont typeface="Wingdings" pitchFamily="2" charset="2"/>
              <a:buChar char="Ø"/>
            </a:pPr>
            <a:r>
              <a:rPr lang="en-US" sz="3200" dirty="0"/>
              <a:t>Simulate and verify</a:t>
            </a:r>
          </a:p>
          <a:p>
            <a:pPr marL="627063" indent="-446088">
              <a:spcAft>
                <a:spcPts val="1200"/>
              </a:spcAft>
              <a:buSzPct val="130000"/>
              <a:buFont typeface="Wingdings" pitchFamily="2" charset="2"/>
              <a:buChar char="Ø"/>
            </a:pPr>
            <a:r>
              <a:rPr lang="en-US" sz="3200" dirty="0" smtClean="0"/>
              <a:t>Output</a:t>
            </a:r>
            <a:endParaRPr lang="ru-RU" dirty="0"/>
          </a:p>
        </p:txBody>
      </p:sp>
      <p:pic>
        <p:nvPicPr>
          <p:cNvPr id="4" name="Freecad to Heekscnc to LinuxCNC Tutoria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10088" y="3394075"/>
            <a:ext cx="122237" cy="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654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6224" y="692696"/>
            <a:ext cx="8423994" cy="1008112"/>
          </a:xfrm>
        </p:spPr>
        <p:txBody>
          <a:bodyPr>
            <a:noAutofit/>
          </a:bodyPr>
          <a:lstStyle/>
          <a:p>
            <a:pPr algn="ctr"/>
            <a:r>
              <a:rPr lang="be-BY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Автоматическое создание управляющих программ при помощи САM-систем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Freecad to Heekscnc to LinuxCNC Tutoria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528" y="1700809"/>
            <a:ext cx="8510592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358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7808" y="404664"/>
            <a:ext cx="8183880" cy="105156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>«Ранжирование»</a:t>
            </a:r>
            <a:r>
              <a:rPr lang="ru-RU" dirty="0"/>
              <a:t> </a:t>
            </a:r>
            <a:r>
              <a:rPr lang="ru-RU" dirty="0" smtClean="0"/>
              <a:t>CAD/CAM/CAE-систем по уровням: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9024" y="1688323"/>
            <a:ext cx="8183880" cy="4187952"/>
          </a:xfrm>
        </p:spPr>
        <p:txBody>
          <a:bodyPr>
            <a:normAutofit fontScale="85000" lnSpcReduction="20000"/>
          </a:bodyPr>
          <a:lstStyle/>
          <a:p>
            <a:pPr lvl="0"/>
            <a:r>
              <a:rPr lang="ru-RU" dirty="0" smtClean="0"/>
              <a:t>2.5-осевая </a:t>
            </a:r>
            <a:r>
              <a:rPr lang="ru-RU" dirty="0"/>
              <a:t>обработка. На этом уровне система позволяет рассчитывать траектории для простого </a:t>
            </a:r>
            <a:r>
              <a:rPr lang="ru-RU" dirty="0" err="1"/>
              <a:t>двухкоординатного</a:t>
            </a:r>
            <a:r>
              <a:rPr lang="ru-RU" dirty="0"/>
              <a:t> фрезерования и обработки отверстий;</a:t>
            </a:r>
          </a:p>
          <a:p>
            <a:pPr lvl="0"/>
            <a:r>
              <a:rPr lang="ru-RU" dirty="0" smtClean="0"/>
              <a:t>3-осевая </a:t>
            </a:r>
            <a:r>
              <a:rPr lang="ru-RU" dirty="0"/>
              <a:t>обработка с позиционированием 4-ой оси. На этом уровне вы сможете работать с 3D-моделями. Система способна генерировать УП для объемной обработки;</a:t>
            </a:r>
          </a:p>
          <a:p>
            <a:pPr lvl="0"/>
            <a:r>
              <a:rPr lang="ru-RU" dirty="0" err="1"/>
              <a:t>многоосевая</a:t>
            </a:r>
            <a:r>
              <a:rPr lang="ru-RU" dirty="0"/>
              <a:t> обработка. В этом случае система предназначена для работы с самым современным оборудованием и способна создавать УП для 5-осевого фрезерования самых сложных деталей.</a:t>
            </a:r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59024" y="5875531"/>
            <a:ext cx="84614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/>
              <a:t>Ловыгин</a:t>
            </a:r>
            <a:r>
              <a:rPr lang="ru-RU" dirty="0"/>
              <a:t> А., Современный станок с ЧПУ и CAD/CAM система // </a:t>
            </a:r>
            <a:r>
              <a:rPr lang="ru-RU" dirty="0" err="1"/>
              <a:t>Ловыгин</a:t>
            </a:r>
            <a:r>
              <a:rPr lang="ru-RU" dirty="0"/>
              <a:t> А., Кривцов С., Васильев А. – ДМК-Пресс, 2008. – 294 с.</a:t>
            </a:r>
          </a:p>
        </p:txBody>
      </p:sp>
    </p:spTree>
    <p:extLst>
      <p:ext uri="{BB962C8B-B14F-4D97-AF65-F5344CB8AC3E}">
        <p14:creationId xmlns:p14="http://schemas.microsoft.com/office/powerpoint/2010/main" val="5973625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620688"/>
            <a:ext cx="8183880" cy="1051560"/>
          </a:xfrm>
        </p:spPr>
        <p:txBody>
          <a:bodyPr>
            <a:noAutofit/>
          </a:bodyPr>
          <a:lstStyle/>
          <a:p>
            <a:pPr algn="ctr"/>
            <a:r>
              <a:rPr lang="be-BY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Использование САМ-систем </a:t>
            </a:r>
            <a:r>
              <a:rPr lang="be-BY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ОАО «БЕЛАЗ</a:t>
            </a:r>
            <a:r>
              <a:rPr lang="be-BY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»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683568" y="2204864"/>
            <a:ext cx="7920880" cy="2736304"/>
          </a:xfrm>
        </p:spPr>
        <p:txBody>
          <a:bodyPr/>
          <a:lstStyle/>
          <a:p>
            <a:pPr marL="542925" indent="-447675">
              <a:buSzPct val="60000"/>
              <a:buFont typeface="Wingdings" pitchFamily="2" charset="2"/>
              <a:buChar char="q"/>
            </a:pPr>
            <a:r>
              <a:rPr lang="de-DE" sz="4000" dirty="0"/>
              <a:t>DMH </a:t>
            </a:r>
            <a:r>
              <a:rPr lang="de-DE" sz="4000" dirty="0" smtClean="0"/>
              <a:t>SOFT</a:t>
            </a:r>
            <a:endParaRPr lang="ru-RU" sz="4000" dirty="0" smtClean="0"/>
          </a:p>
          <a:p>
            <a:pPr marL="542925" indent="-447675">
              <a:buSzPct val="60000"/>
              <a:buFont typeface="Wingdings" pitchFamily="2" charset="2"/>
              <a:buChar char="q"/>
            </a:pPr>
            <a:r>
              <a:rPr lang="ru-RU" sz="4000" dirty="0" err="1"/>
              <a:t>Техтран</a:t>
            </a:r>
            <a:endParaRPr lang="ru-RU" sz="4000" dirty="0"/>
          </a:p>
          <a:p>
            <a:pPr marL="542925" indent="-447675">
              <a:buSzPct val="60000"/>
              <a:buFont typeface="Wingdings" pitchFamily="2" charset="2"/>
              <a:buChar char="q"/>
            </a:pPr>
            <a:r>
              <a:rPr lang="en-US" sz="4000" dirty="0" err="1"/>
              <a:t>SinuTrain</a:t>
            </a:r>
            <a:endParaRPr lang="en-US" sz="4000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3307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183880" cy="835536"/>
          </a:xfrm>
        </p:spPr>
        <p:txBody>
          <a:bodyPr>
            <a:noAutofit/>
          </a:bodyPr>
          <a:lstStyle/>
          <a:p>
            <a:pPr algn="ctr"/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 выбрать 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СА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</a:t>
            </a:r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-продукт?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340768"/>
            <a:ext cx="8183880" cy="4187952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x-none" smtClean="0"/>
              <a:t>различные </a:t>
            </a:r>
            <a:r>
              <a:rPr lang="x-none"/>
              <a:t>модули для разных видов обработки (токарной, фрезерной, электроэрозионной и т.д.). </a:t>
            </a:r>
            <a:endParaRPr lang="ru-RU" dirty="0" smtClean="0"/>
          </a:p>
          <a:p>
            <a:pPr marL="514350" indent="-514350">
              <a:buFont typeface="+mj-lt"/>
              <a:buAutoNum type="arabicPeriod"/>
            </a:pPr>
            <a:r>
              <a:rPr lang="x-none" smtClean="0"/>
              <a:t>удобный </a:t>
            </a:r>
            <a:r>
              <a:rPr lang="x-none"/>
              <a:t>и наглядный интерфейс, желательно на русском языке.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x-none" smtClean="0"/>
              <a:t>наличие </a:t>
            </a:r>
            <a:r>
              <a:rPr lang="x-none"/>
              <a:t>возможности проектирования оригинального (пользовательского) </a:t>
            </a:r>
            <a:r>
              <a:rPr lang="x-none" smtClean="0"/>
              <a:t>инструмента </a:t>
            </a:r>
            <a:r>
              <a:rPr lang="ru-RU" dirty="0" smtClean="0"/>
              <a:t>(</a:t>
            </a:r>
            <a:r>
              <a:rPr lang="x-none" smtClean="0"/>
              <a:t>форма </a:t>
            </a:r>
            <a:r>
              <a:rPr lang="x-none"/>
              <a:t>режущей пластины, державки и </a:t>
            </a:r>
            <a:r>
              <a:rPr lang="x-none" smtClean="0"/>
              <a:t>други</a:t>
            </a:r>
            <a:r>
              <a:rPr lang="ru-RU" dirty="0" smtClean="0"/>
              <a:t>е</a:t>
            </a:r>
            <a:r>
              <a:rPr lang="x-none" smtClean="0"/>
              <a:t> параметр</a:t>
            </a:r>
            <a:r>
              <a:rPr lang="ru-RU" dirty="0" smtClean="0"/>
              <a:t>ы)</a:t>
            </a:r>
          </a:p>
        </p:txBody>
      </p:sp>
    </p:spTree>
    <p:extLst>
      <p:ext uri="{BB962C8B-B14F-4D97-AF65-F5344CB8AC3E}">
        <p14:creationId xmlns:p14="http://schemas.microsoft.com/office/powerpoint/2010/main" val="3757330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404664"/>
            <a:ext cx="8183880" cy="1051560"/>
          </a:xfrm>
        </p:spPr>
        <p:txBody>
          <a:bodyPr/>
          <a:lstStyle/>
          <a:p>
            <a:r>
              <a:rPr lang="be-BY" dirty="0"/>
              <a:t>Актуальность проекта</a:t>
            </a:r>
            <a:r>
              <a:rPr lang="ru-RU" dirty="0"/>
              <a:t>.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844824"/>
            <a:ext cx="8183880" cy="4187952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x-none" smtClean="0"/>
              <a:t>постоянно повышающи</a:t>
            </a:r>
            <a:r>
              <a:rPr lang="ru-RU" dirty="0" smtClean="0"/>
              <a:t>е</a:t>
            </a:r>
            <a:r>
              <a:rPr lang="x-none" smtClean="0"/>
              <a:t>ся требования </a:t>
            </a:r>
            <a:r>
              <a:rPr lang="x-none"/>
              <a:t>к качеству изготавливаемой продукции </a:t>
            </a:r>
            <a:endParaRPr lang="ru-RU" dirty="0" smtClean="0"/>
          </a:p>
          <a:p>
            <a:pPr>
              <a:buFont typeface="Wingdings" pitchFamily="2" charset="2"/>
              <a:buChar char="v"/>
            </a:pPr>
            <a:r>
              <a:rPr lang="x-none" smtClean="0"/>
              <a:t>необходимость </a:t>
            </a:r>
            <a:r>
              <a:rPr lang="x-none"/>
              <a:t>в снижении времени на подготовку </a:t>
            </a:r>
            <a:r>
              <a:rPr lang="x-none" smtClean="0"/>
              <a:t>производства</a:t>
            </a:r>
            <a:endParaRPr lang="ru-RU" dirty="0" smtClean="0"/>
          </a:p>
          <a:p>
            <a:pPr>
              <a:buFont typeface="Wingdings" pitchFamily="2" charset="2"/>
              <a:buChar char="v"/>
            </a:pPr>
            <a:r>
              <a:rPr lang="x-none" smtClean="0"/>
              <a:t>повы</a:t>
            </a:r>
            <a:r>
              <a:rPr lang="ru-RU" dirty="0" err="1" smtClean="0"/>
              <a:t>шение</a:t>
            </a:r>
            <a:r>
              <a:rPr lang="x-none" smtClean="0"/>
              <a:t> эффективност</a:t>
            </a:r>
            <a:r>
              <a:rPr lang="ru-RU" dirty="0" smtClean="0"/>
              <a:t>и</a:t>
            </a:r>
            <a:r>
              <a:rPr lang="x-none" smtClean="0"/>
              <a:t> </a:t>
            </a:r>
            <a:r>
              <a:rPr lang="x-none"/>
              <a:t>труда инженеров и </a:t>
            </a:r>
            <a:r>
              <a:rPr lang="x-none" smtClean="0"/>
              <a:t>сокра</a:t>
            </a:r>
            <a:r>
              <a:rPr lang="ru-RU" dirty="0" err="1" smtClean="0"/>
              <a:t>щение</a:t>
            </a:r>
            <a:r>
              <a:rPr lang="x-none" smtClean="0"/>
              <a:t> </a:t>
            </a:r>
            <a:r>
              <a:rPr lang="x-none"/>
              <a:t>трудоемкость </a:t>
            </a:r>
            <a:r>
              <a:rPr lang="x-none" smtClean="0"/>
              <a:t>проектирования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5766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183880" cy="835536"/>
          </a:xfrm>
        </p:spPr>
        <p:txBody>
          <a:bodyPr>
            <a:noAutofit/>
          </a:bodyPr>
          <a:lstStyle/>
          <a:p>
            <a:pPr algn="ctr"/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 выбрать 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СА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</a:t>
            </a:r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-продукт?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340768"/>
            <a:ext cx="8183880" cy="4187952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x-none" sz="2400" smtClean="0"/>
              <a:t>гибкость. Необходима возможность </a:t>
            </a:r>
            <a:r>
              <a:rPr lang="x-none" sz="2400"/>
              <a:t>внести корректировки в операцию, например, изменить диаметр инструмента, глубину обработки, количество проходов и запустить пересчет операции с новыми параметрами. </a:t>
            </a:r>
            <a:endParaRPr lang="ru-RU" sz="2400" dirty="0"/>
          </a:p>
          <a:p>
            <a:pPr marL="514350" indent="-514350">
              <a:buFont typeface="+mj-lt"/>
              <a:buAutoNum type="arabicPeriod" startAt="4"/>
            </a:pPr>
            <a:r>
              <a:rPr lang="be-BY" sz="2400" dirty="0" smtClean="0"/>
              <a:t>Постпроцессор </a:t>
            </a:r>
            <a:r>
              <a:rPr lang="be-BY" sz="2400" dirty="0"/>
              <a:t>– это программный модуль, предназначенный для преобразования управляющей траектории, сформированной CAM-системой, в управляющую программу для конкретного станка с ЧПУ с учетом особенностей его кинематики</a:t>
            </a:r>
            <a:r>
              <a:rPr lang="be-BY" sz="2400" dirty="0" smtClean="0"/>
              <a:t>.</a:t>
            </a:r>
            <a:endParaRPr lang="ru-RU" sz="18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51520" y="5661248"/>
            <a:ext cx="87129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e-BY" dirty="0"/>
              <a:t>Кряжев, Дмитрий. Нужна ли вам CAM-система для токарной обработки? / Д. Кряжев // CAD/CAM/CAE Observer. – 2006. – №6(30). – С. 82-83.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99925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8183880" cy="1051560"/>
          </a:xfrm>
        </p:spPr>
        <p:txBody>
          <a:bodyPr>
            <a:normAutofit fontScale="90000"/>
          </a:bodyPr>
          <a:lstStyle/>
          <a:p>
            <a:pPr algn="ctr"/>
            <a:r>
              <a:rPr lang="x-none"/>
              <a:t>Использовани</a:t>
            </a:r>
            <a:r>
              <a:rPr lang="ru-RU" dirty="0" smtClean="0"/>
              <a:t>е</a:t>
            </a:r>
            <a:r>
              <a:rPr lang="x-none" smtClean="0"/>
              <a:t> CAM-программ </a:t>
            </a:r>
            <a:r>
              <a:rPr lang="x-none"/>
              <a:t>позволит</a:t>
            </a:r>
            <a:r>
              <a:rPr lang="x-none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1484784"/>
            <a:ext cx="8496944" cy="5040560"/>
          </a:xfrm>
        </p:spPr>
        <p:txBody>
          <a:bodyPr>
            <a:normAutofit/>
          </a:bodyPr>
          <a:lstStyle/>
          <a:p>
            <a:pPr lvl="0"/>
            <a:r>
              <a:rPr lang="x-none" smtClean="0"/>
              <a:t>повы</a:t>
            </a:r>
            <a:r>
              <a:rPr lang="ru-RU" dirty="0" err="1"/>
              <a:t>сить</a:t>
            </a:r>
            <a:r>
              <a:rPr lang="ru-RU" dirty="0"/>
              <a:t> производительности труда и </a:t>
            </a:r>
            <a:r>
              <a:rPr lang="x-none"/>
              <a:t>квалификаци</a:t>
            </a:r>
            <a:r>
              <a:rPr lang="ru-RU" dirty="0"/>
              <a:t>ю специалистов предприятия</a:t>
            </a:r>
            <a:r>
              <a:rPr lang="x-none"/>
              <a:t>, занятых написанием управляющих программ для станков с ЧПУ</a:t>
            </a:r>
            <a:r>
              <a:rPr lang="ru-RU" dirty="0"/>
              <a:t>;</a:t>
            </a:r>
          </a:p>
          <a:p>
            <a:pPr lvl="0"/>
            <a:r>
              <a:rPr lang="x-none"/>
              <a:t>сокра</a:t>
            </a:r>
            <a:r>
              <a:rPr lang="ru-RU" dirty="0" err="1"/>
              <a:t>тить</a:t>
            </a:r>
            <a:r>
              <a:rPr lang="x-none"/>
              <a:t> врем</a:t>
            </a:r>
            <a:r>
              <a:rPr lang="ru-RU" dirty="0"/>
              <a:t>я на подготовку</a:t>
            </a:r>
            <a:r>
              <a:rPr lang="x-none"/>
              <a:t> управляющих программ</a:t>
            </a:r>
            <a:r>
              <a:rPr lang="ru-RU" dirty="0"/>
              <a:t> и </a:t>
            </a:r>
            <a:r>
              <a:rPr lang="x-none"/>
              <a:t>повы</a:t>
            </a:r>
            <a:r>
              <a:rPr lang="ru-RU" dirty="0" err="1"/>
              <a:t>сить</a:t>
            </a:r>
            <a:r>
              <a:rPr lang="x-none"/>
              <a:t> эффективность написания управляющих программ для станков с ЧПУ;</a:t>
            </a:r>
            <a:endParaRPr lang="ru-RU" dirty="0"/>
          </a:p>
          <a:p>
            <a:pPr lvl="0"/>
            <a:r>
              <a:rPr lang="x-none"/>
              <a:t>повы</a:t>
            </a:r>
            <a:r>
              <a:rPr lang="ru-RU" dirty="0" err="1"/>
              <a:t>сить</a:t>
            </a:r>
            <a:r>
              <a:rPr lang="ru-RU" dirty="0"/>
              <a:t> </a:t>
            </a:r>
            <a:r>
              <a:rPr lang="x-none"/>
              <a:t>качеств</a:t>
            </a:r>
            <a:r>
              <a:rPr lang="ru-RU" dirty="0"/>
              <a:t>о</a:t>
            </a:r>
            <a:r>
              <a:rPr lang="x-none"/>
              <a:t> изготавливаемой продукции;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4582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8183880" cy="1051560"/>
          </a:xfrm>
        </p:spPr>
        <p:txBody>
          <a:bodyPr>
            <a:normAutofit fontScale="90000"/>
          </a:bodyPr>
          <a:lstStyle/>
          <a:p>
            <a:pPr algn="ctr"/>
            <a:r>
              <a:rPr lang="x-none"/>
              <a:t>Использовани</a:t>
            </a:r>
            <a:r>
              <a:rPr lang="ru-RU" dirty="0" smtClean="0"/>
              <a:t>е</a:t>
            </a:r>
            <a:r>
              <a:rPr lang="x-none" smtClean="0"/>
              <a:t> CAM-программ </a:t>
            </a:r>
            <a:r>
              <a:rPr lang="x-none"/>
              <a:t>позволит</a:t>
            </a:r>
            <a:r>
              <a:rPr lang="x-none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1484784"/>
            <a:ext cx="8496944" cy="5112568"/>
          </a:xfrm>
        </p:spPr>
        <p:txBody>
          <a:bodyPr>
            <a:normAutofit/>
          </a:bodyPr>
          <a:lstStyle/>
          <a:p>
            <a:pPr lvl="0"/>
            <a:r>
              <a:rPr lang="x-none" smtClean="0"/>
              <a:t>повы</a:t>
            </a:r>
            <a:r>
              <a:rPr lang="ru-RU" dirty="0" err="1"/>
              <a:t>сить</a:t>
            </a:r>
            <a:r>
              <a:rPr lang="ru-RU" dirty="0"/>
              <a:t> ресурс (стойкость) режущего инструмента</a:t>
            </a:r>
            <a:r>
              <a:rPr lang="x-none"/>
              <a:t>;</a:t>
            </a:r>
            <a:endParaRPr lang="ru-RU" dirty="0"/>
          </a:p>
          <a:p>
            <a:pPr lvl="0"/>
            <a:r>
              <a:rPr lang="ru-RU" dirty="0"/>
              <a:t>свести к минимуму коллизии (как следствие поломки станка или </a:t>
            </a:r>
            <a:r>
              <a:rPr lang="x-none"/>
              <a:t>инструмента) в процессе первичной отработки управляющих программ.</a:t>
            </a:r>
            <a:endParaRPr lang="ru-RU" dirty="0"/>
          </a:p>
          <a:p>
            <a:pPr lvl="0"/>
            <a:r>
              <a:rPr lang="x-none"/>
              <a:t>значительное сни</a:t>
            </a:r>
            <a:r>
              <a:rPr lang="ru-RU" dirty="0" err="1"/>
              <a:t>зить</a:t>
            </a:r>
            <a:r>
              <a:rPr lang="x-none"/>
              <a:t> количеств</a:t>
            </a:r>
            <a:r>
              <a:rPr lang="ru-RU" dirty="0"/>
              <a:t>о</a:t>
            </a:r>
            <a:r>
              <a:rPr lang="x-none"/>
              <a:t> бракованных деталей при первичной отработке</a:t>
            </a:r>
            <a:r>
              <a:rPr lang="ru-RU" dirty="0"/>
              <a:t> управляющих программ</a:t>
            </a:r>
            <a:r>
              <a:rPr lang="x-none"/>
              <a:t>.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7071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476672"/>
            <a:ext cx="8183880" cy="907544"/>
          </a:xfrm>
        </p:spPr>
        <p:txBody>
          <a:bodyPr>
            <a:normAutofit/>
          </a:bodyPr>
          <a:lstStyle/>
          <a:p>
            <a:r>
              <a:rPr lang="ru-RU" dirty="0" smtClean="0"/>
              <a:t>ПРЕДЛАГАЮ: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484784"/>
            <a:ext cx="8183880" cy="4187952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ru-RU" dirty="0" smtClean="0"/>
              <a:t>Рассмотреть </a:t>
            </a:r>
            <a:r>
              <a:rPr lang="ru-RU" dirty="0"/>
              <a:t>вопрос о возможности приобретения современной </a:t>
            </a:r>
            <a:r>
              <a:rPr lang="be-BY" dirty="0"/>
              <a:t>CAM-систем</a:t>
            </a:r>
            <a:r>
              <a:rPr lang="ru-RU" dirty="0"/>
              <a:t>ы с учетом особенностей производства </a:t>
            </a:r>
            <a:r>
              <a:rPr lang="be-BY" dirty="0"/>
              <a:t>ОАО «БЕЛАЗ – управляющей компании «БЕЛАЗ-ХОЛДИНГ»</a:t>
            </a:r>
            <a:r>
              <a:rPr lang="ru-RU" dirty="0"/>
              <a:t>.</a:t>
            </a:r>
          </a:p>
          <a:p>
            <a:pPr lvl="0"/>
            <a:r>
              <a:rPr lang="ru-RU" dirty="0"/>
              <a:t>Обновить имеющееся на предприятии </a:t>
            </a:r>
            <a:r>
              <a:rPr lang="be-BY" dirty="0"/>
              <a:t>программн</a:t>
            </a:r>
            <a:r>
              <a:rPr lang="ru-RU" dirty="0" err="1"/>
              <a:t>ое</a:t>
            </a:r>
            <a:r>
              <a:rPr lang="ru-RU" dirty="0"/>
              <a:t> </a:t>
            </a:r>
            <a:r>
              <a:rPr lang="be-BY" dirty="0"/>
              <a:t>обеспечени</a:t>
            </a:r>
            <a:r>
              <a:rPr lang="ru-RU" dirty="0"/>
              <a:t>е </a:t>
            </a:r>
            <a:r>
              <a:rPr lang="ru-RU" dirty="0" err="1"/>
              <a:t>Техтран</a:t>
            </a:r>
            <a:r>
              <a:rPr lang="ru-RU" dirty="0"/>
              <a:t> (пакет токарная и фрезерная обработка) до актуальной версии.</a:t>
            </a:r>
          </a:p>
          <a:p>
            <a:pPr lvl="0"/>
            <a:r>
              <a:rPr lang="ru-RU" dirty="0"/>
              <a:t>Приобрести лицензионную программу CIMCO </a:t>
            </a:r>
            <a:r>
              <a:rPr lang="ru-RU" dirty="0" err="1"/>
              <a:t>Edit</a:t>
            </a:r>
            <a:r>
              <a:rPr lang="ru-RU" dirty="0"/>
              <a:t> </a:t>
            </a:r>
            <a:r>
              <a:rPr lang="ru-RU" dirty="0" err="1"/>
              <a:t>Standard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25108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512" y="548680"/>
            <a:ext cx="8183880" cy="1051560"/>
          </a:xfrm>
        </p:spPr>
        <p:txBody>
          <a:bodyPr>
            <a:normAutofit/>
          </a:bodyPr>
          <a:lstStyle/>
          <a:p>
            <a:r>
              <a:rPr lang="ru-RU" sz="4800" dirty="0" smtClean="0"/>
              <a:t>Спасибо за внимание</a:t>
            </a:r>
            <a:endParaRPr lang="ru-RU" sz="48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988840"/>
            <a:ext cx="6261565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34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548680"/>
            <a:ext cx="8183880" cy="1051560"/>
          </a:xfrm>
        </p:spPr>
        <p:txBody>
          <a:bodyPr>
            <a:normAutofit fontScale="90000"/>
          </a:bodyPr>
          <a:lstStyle/>
          <a:p>
            <a:r>
              <a:rPr lang="ru-RU" dirty="0"/>
              <a:t>Использование станков с ЧПУ </a:t>
            </a:r>
            <a:r>
              <a:rPr lang="ru-RU" dirty="0" smtClean="0"/>
              <a:t>позволяет: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1628800"/>
            <a:ext cx="8183880" cy="4187952"/>
          </a:xfrm>
        </p:spPr>
        <p:txBody>
          <a:bodyPr>
            <a:normAutofit fontScale="85000" lnSpcReduction="20000"/>
          </a:bodyPr>
          <a:lstStyle/>
          <a:p>
            <a:pPr lvl="0"/>
            <a:r>
              <a:rPr lang="ru-RU" dirty="0" smtClean="0"/>
              <a:t>обеспечить </a:t>
            </a:r>
            <a:r>
              <a:rPr lang="ru-RU" dirty="0"/>
              <a:t>точность и повторяемость обработки;</a:t>
            </a:r>
          </a:p>
          <a:p>
            <a:pPr lvl="0"/>
            <a:r>
              <a:rPr lang="ru-RU" dirty="0"/>
              <a:t>обеспечить производственную гибкость;</a:t>
            </a:r>
          </a:p>
          <a:p>
            <a:pPr lvl="0"/>
            <a:r>
              <a:rPr lang="ru-RU" dirty="0"/>
              <a:t>повысить ресурс режущего инструмента;</a:t>
            </a:r>
          </a:p>
          <a:p>
            <a:pPr lvl="0"/>
            <a:r>
              <a:rPr lang="ru-RU" dirty="0"/>
              <a:t>повысить </a:t>
            </a:r>
            <a:r>
              <a:rPr lang="be-BY" dirty="0"/>
              <a:t>производительност</a:t>
            </a:r>
            <a:r>
              <a:rPr lang="ru-RU" dirty="0"/>
              <a:t>ь оборудования за счет </a:t>
            </a:r>
            <a:r>
              <a:rPr lang="be-BY" dirty="0"/>
              <a:t>уменьшени</a:t>
            </a:r>
            <a:r>
              <a:rPr lang="ru-RU" dirty="0"/>
              <a:t>я </a:t>
            </a:r>
            <a:r>
              <a:rPr lang="be-BY" dirty="0"/>
              <a:t>калькуляционного времени изготовления конкретных изделий, достигае</a:t>
            </a:r>
            <a:r>
              <a:rPr lang="ru-RU" dirty="0"/>
              <a:t>мое </a:t>
            </a:r>
            <a:r>
              <a:rPr lang="be-BY" dirty="0"/>
              <a:t>путем сокращения основного времени </a:t>
            </a:r>
            <a:r>
              <a:rPr lang="ru-RU" dirty="0"/>
              <a:t>обработки;</a:t>
            </a:r>
          </a:p>
          <a:p>
            <a:pPr lvl="0"/>
            <a:r>
              <a:rPr lang="ru-RU" dirty="0"/>
              <a:t>снизить </a:t>
            </a:r>
            <a:r>
              <a:rPr lang="be-BY" dirty="0"/>
              <a:t>врем</a:t>
            </a:r>
            <a:r>
              <a:rPr lang="ru-RU" dirty="0"/>
              <a:t>я </a:t>
            </a:r>
            <a:r>
              <a:rPr lang="be-BY" dirty="0"/>
              <a:t>на переналадку оборудования</a:t>
            </a:r>
            <a:r>
              <a:rPr lang="ru-RU" dirty="0"/>
              <a:t>;</a:t>
            </a:r>
          </a:p>
          <a:p>
            <a:pPr lvl="0"/>
            <a:r>
              <a:rPr lang="ru-RU" dirty="0"/>
              <a:t>повышение производительности труда за счет сокращения вспомогательного и машинного времени обработки.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0131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75048" y="980728"/>
            <a:ext cx="8568952" cy="105156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Наиболее эффективными </a:t>
            </a:r>
            <a:r>
              <a:rPr lang="ru-RU" dirty="0"/>
              <a:t>инвестиции </a:t>
            </a:r>
            <a:r>
              <a:rPr lang="ru-RU" dirty="0" smtClean="0"/>
              <a:t>в </a:t>
            </a:r>
            <a:r>
              <a:rPr lang="ru-RU" dirty="0"/>
              <a:t>промышленном </a:t>
            </a:r>
            <a:r>
              <a:rPr lang="ru-RU" dirty="0" smtClean="0"/>
              <a:t>секторе: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2132856"/>
            <a:ext cx="8424936" cy="3528392"/>
          </a:xfrm>
        </p:spPr>
        <p:txBody>
          <a:bodyPr>
            <a:normAutofit lnSpcReduction="10000"/>
          </a:bodyPr>
          <a:lstStyle/>
          <a:p>
            <a:pPr lvl="0">
              <a:buFont typeface="Wingdings" pitchFamily="2" charset="2"/>
              <a:buChar char="q"/>
            </a:pPr>
            <a:r>
              <a:rPr lang="ru-RU" dirty="0" smtClean="0"/>
              <a:t>в </a:t>
            </a:r>
            <a:r>
              <a:rPr lang="ru-RU" dirty="0"/>
              <a:t>многофункциональные обрабатывающие центры;</a:t>
            </a:r>
          </a:p>
          <a:p>
            <a:pPr lvl="0">
              <a:buFont typeface="Wingdings" pitchFamily="2" charset="2"/>
              <a:buChar char="q"/>
            </a:pPr>
            <a:r>
              <a:rPr lang="ru-RU" dirty="0"/>
              <a:t>высокоскоростную механическую обработку (HSM);</a:t>
            </a:r>
          </a:p>
          <a:p>
            <a:pPr lvl="0">
              <a:buFont typeface="Wingdings" pitchFamily="2" charset="2"/>
              <a:buChar char="q"/>
            </a:pPr>
            <a:r>
              <a:rPr lang="ru-RU" dirty="0"/>
              <a:t>программное обеспечение (ПО) для создания, симуляции и проверки управляющих программ для станков с ЧПУ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23528" y="5599987"/>
            <a:ext cx="87892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Лебедев</a:t>
            </a:r>
            <a:r>
              <a:rPr lang="be-BY" dirty="0"/>
              <a:t>, </a:t>
            </a:r>
            <a:r>
              <a:rPr lang="ru-RU" dirty="0"/>
              <a:t>Александр</a:t>
            </a:r>
            <a:r>
              <a:rPr lang="be-BY" dirty="0"/>
              <a:t>.</a:t>
            </a:r>
            <a:r>
              <a:rPr lang="ru-RU" dirty="0"/>
              <a:t> Металлообработка на станках с ЧПУ: как начать выпускать продукцию мирового уровня</a:t>
            </a:r>
            <a:r>
              <a:rPr lang="be-BY" dirty="0"/>
              <a:t>? / </a:t>
            </a:r>
            <a:r>
              <a:rPr lang="ru-RU" dirty="0"/>
              <a:t>Александр Лебедев</a:t>
            </a:r>
            <a:r>
              <a:rPr lang="be-BY" dirty="0"/>
              <a:t> // CADMASTER</a:t>
            </a:r>
            <a:r>
              <a:rPr lang="ru-RU" dirty="0"/>
              <a:t>. </a:t>
            </a:r>
            <a:r>
              <a:rPr lang="be-BY" dirty="0"/>
              <a:t>– 2019. – №2. – С. 14-18.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1726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8464" y="188640"/>
            <a:ext cx="8183880" cy="1051560"/>
          </a:xfrm>
        </p:spPr>
        <p:txBody>
          <a:bodyPr>
            <a:normAutofit/>
          </a:bodyPr>
          <a:lstStyle/>
          <a:p>
            <a:pPr algn="ctr"/>
            <a:r>
              <a:rPr lang="be-BY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Развитие </a:t>
            </a:r>
            <a:r>
              <a:rPr lang="be-BY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станк</a:t>
            </a:r>
            <a:r>
              <a:rPr lang="ru-RU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ов</a:t>
            </a:r>
            <a:r>
              <a:rPr lang="ru-RU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e-BY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ЧПУ</a:t>
            </a:r>
            <a:endParaRPr lang="ru-RU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653" y="1490342"/>
            <a:ext cx="3254255" cy="2603405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99" y="4236714"/>
            <a:ext cx="5426751" cy="250465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340768"/>
            <a:ext cx="2541175" cy="2376000"/>
          </a:xfrm>
          <a:prstGeom prst="rect">
            <a:avLst/>
          </a:prstGeom>
        </p:spPr>
      </p:pic>
      <p:sp>
        <p:nvSpPr>
          <p:cNvPr id="9" name="Стрелка вправо 8"/>
          <p:cNvSpPr/>
          <p:nvPr/>
        </p:nvSpPr>
        <p:spPr>
          <a:xfrm>
            <a:off x="3203848" y="2323861"/>
            <a:ext cx="1368152" cy="468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трелка вправо 9"/>
          <p:cNvSpPr/>
          <p:nvPr/>
        </p:nvSpPr>
        <p:spPr>
          <a:xfrm>
            <a:off x="943651" y="5026934"/>
            <a:ext cx="1368152" cy="468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трелка вправо 10"/>
          <p:cNvSpPr/>
          <p:nvPr/>
        </p:nvSpPr>
        <p:spPr>
          <a:xfrm>
            <a:off x="8244408" y="2323861"/>
            <a:ext cx="350987" cy="468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91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8464" y="188640"/>
            <a:ext cx="8183880" cy="1051560"/>
          </a:xfrm>
        </p:spPr>
        <p:txBody>
          <a:bodyPr>
            <a:normAutofit/>
          </a:bodyPr>
          <a:lstStyle/>
          <a:p>
            <a:pPr algn="ctr"/>
            <a:r>
              <a:rPr lang="be-BY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Развитие </a:t>
            </a:r>
            <a:r>
              <a:rPr lang="be-BY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станк</a:t>
            </a:r>
            <a:r>
              <a:rPr lang="ru-RU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ов</a:t>
            </a:r>
            <a:r>
              <a:rPr lang="ru-RU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e-BY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ЧПУ</a:t>
            </a:r>
            <a:endParaRPr lang="ru-RU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C:\Users\User\Desktop\Петрович - конкурс инновационных и рационализаторских идей\Проект\33e959409f279fa1098d2ada44a7b99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700808"/>
            <a:ext cx="8716963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731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404664"/>
            <a:ext cx="8389560" cy="763528"/>
          </a:xfrm>
        </p:spPr>
        <p:txBody>
          <a:bodyPr>
            <a:noAutofit/>
          </a:bodyPr>
          <a:lstStyle/>
          <a:p>
            <a:r>
              <a:rPr lang="en-US" dirty="0"/>
              <a:t>5 Axis CNC Machining Tool Path</a:t>
            </a:r>
            <a:endParaRPr lang="ru-RU" dirty="0"/>
          </a:p>
        </p:txBody>
      </p:sp>
      <p:pic>
        <p:nvPicPr>
          <p:cNvPr id="4" name="Mesmerizing 5 Axis CNC Machining Tool Path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528" y="1340768"/>
            <a:ext cx="8530937" cy="4763889"/>
          </a:xfrm>
        </p:spPr>
      </p:pic>
    </p:spTree>
    <p:extLst>
      <p:ext uri="{BB962C8B-B14F-4D97-AF65-F5344CB8AC3E}">
        <p14:creationId xmlns:p14="http://schemas.microsoft.com/office/powerpoint/2010/main" val="352781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606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620688"/>
            <a:ext cx="8183880" cy="1051560"/>
          </a:xfrm>
        </p:spPr>
        <p:txBody>
          <a:bodyPr>
            <a:noAutofit/>
          </a:bodyPr>
          <a:lstStyle/>
          <a:p>
            <a:r>
              <a:rPr lang="ru-RU" dirty="0" smtClean="0"/>
              <a:t>Методы программирования </a:t>
            </a:r>
            <a:r>
              <a:rPr lang="ru-RU" dirty="0"/>
              <a:t>обработки </a:t>
            </a:r>
            <a:r>
              <a:rPr lang="ru-RU" dirty="0" smtClean="0"/>
              <a:t>на станках </a:t>
            </a:r>
            <a:r>
              <a:rPr lang="ru-RU" dirty="0"/>
              <a:t>с ЧПУ</a:t>
            </a:r>
            <a:r>
              <a:rPr lang="ru-RU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2132856"/>
            <a:ext cx="8280920" cy="3744416"/>
          </a:xfrm>
        </p:spPr>
        <p:txBody>
          <a:bodyPr>
            <a:normAutofit lnSpcReduction="10000"/>
          </a:bodyPr>
          <a:lstStyle/>
          <a:p>
            <a:pPr lvl="0">
              <a:buFont typeface="Wingdings" pitchFamily="2" charset="2"/>
              <a:buChar char="v"/>
            </a:pPr>
            <a:r>
              <a:rPr lang="ru-RU" sz="3000" dirty="0" smtClean="0"/>
              <a:t>ручное </a:t>
            </a:r>
            <a:r>
              <a:rPr lang="ru-RU" sz="3000" dirty="0"/>
              <a:t>программирование </a:t>
            </a:r>
            <a:r>
              <a:rPr lang="be-BY" sz="3000" dirty="0"/>
              <a:t>(manual programming techniques)</a:t>
            </a:r>
            <a:r>
              <a:rPr lang="en-US" sz="3000" dirty="0" smtClean="0"/>
              <a:t>;</a:t>
            </a:r>
            <a:endParaRPr lang="ru-RU" sz="3000" dirty="0" smtClean="0"/>
          </a:p>
          <a:p>
            <a:pPr lvl="0">
              <a:buFont typeface="Wingdings" pitchFamily="2" charset="2"/>
              <a:buChar char="v"/>
            </a:pPr>
            <a:endParaRPr lang="ru-RU" sz="3000" dirty="0"/>
          </a:p>
          <a:p>
            <a:pPr lvl="0">
              <a:buFont typeface="Wingdings" pitchFamily="2" charset="2"/>
              <a:buChar char="v"/>
            </a:pPr>
            <a:r>
              <a:rPr lang="ru-RU" sz="3000" dirty="0"/>
              <a:t>программирование </a:t>
            </a:r>
            <a:r>
              <a:rPr lang="be-BY" sz="3000" dirty="0"/>
              <a:t>непосредственно на стойке</a:t>
            </a:r>
            <a:r>
              <a:rPr lang="ru-RU" sz="3000" dirty="0"/>
              <a:t>/пульте ЧПУ (</a:t>
            </a:r>
            <a:r>
              <a:rPr lang="be-BY" sz="3000" dirty="0"/>
              <a:t>shop-floor</a:t>
            </a:r>
            <a:r>
              <a:rPr lang="ru-RU" sz="3000" dirty="0" smtClean="0"/>
              <a:t>);</a:t>
            </a:r>
          </a:p>
          <a:p>
            <a:pPr lvl="0">
              <a:buFont typeface="Wingdings" pitchFamily="2" charset="2"/>
              <a:buChar char="v"/>
            </a:pPr>
            <a:endParaRPr lang="ru-RU" sz="3000" dirty="0"/>
          </a:p>
          <a:p>
            <a:pPr lvl="0">
              <a:buFont typeface="Wingdings" pitchFamily="2" charset="2"/>
              <a:buChar char="v"/>
            </a:pPr>
            <a:r>
              <a:rPr lang="ru-RU" sz="3000" dirty="0"/>
              <a:t>программирование </a:t>
            </a:r>
            <a:r>
              <a:rPr lang="be-BY" sz="3000" dirty="0"/>
              <a:t>с использованием </a:t>
            </a:r>
            <a:r>
              <a:rPr lang="ru-RU" sz="3000" dirty="0"/>
              <a:t>CAD/CAE/CAM систем.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86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620688"/>
            <a:ext cx="8640960" cy="1224136"/>
          </a:xfrm>
        </p:spPr>
        <p:txBody>
          <a:bodyPr>
            <a:normAutofit fontScale="90000"/>
          </a:bodyPr>
          <a:lstStyle/>
          <a:p>
            <a:pPr algn="ctr"/>
            <a:r>
              <a:rPr lang="be-BY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Пример управляющей программы, написанной ручным методом программирования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 descr="C:\Users\User\Desktop\Петрович - конкурс инновационных и рационализаторских идей\Проект\Безымянный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340767"/>
            <a:ext cx="6323568" cy="540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429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Аспект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Aspect</Template>
  <TotalTime>165</TotalTime>
  <Words>809</Words>
  <Application>Microsoft Office PowerPoint</Application>
  <PresentationFormat>Экран (4:3)</PresentationFormat>
  <Paragraphs>78</Paragraphs>
  <Slides>24</Slides>
  <Notes>1</Notes>
  <HiddenSlides>0</HiddenSlides>
  <MMClips>3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5" baseType="lpstr">
      <vt:lpstr>Аспект</vt:lpstr>
      <vt:lpstr>АВТОМАТИЗАЦИЯ РАЗРАБОТКИ УПРАВЛЯЮЩИХ ПРОГРАММ ДЛЯ СТАНКОВ С ЧПУ ПРИ ПОМОЩИ СОВРЕМЕННЫХ CAM-СИСТЕМ</vt:lpstr>
      <vt:lpstr>Актуальность проекта.</vt:lpstr>
      <vt:lpstr>Использование станков с ЧПУ позволяет:</vt:lpstr>
      <vt:lpstr>Наиболее эффективными инвестиции в промышленном секторе:</vt:lpstr>
      <vt:lpstr>Развитие станков с ЧПУ</vt:lpstr>
      <vt:lpstr>Развитие станков с ЧПУ</vt:lpstr>
      <vt:lpstr>5 Axis CNC Machining Tool Path</vt:lpstr>
      <vt:lpstr>Методы программирования обработки на станках с ЧПУ:</vt:lpstr>
      <vt:lpstr>Пример управляющей программы, написанной ручным методом программирования</vt:lpstr>
      <vt:lpstr>Программирование на стойке/пульте ЧПУ.</vt:lpstr>
      <vt:lpstr>CAD/CAM/CAE-системы</vt:lpstr>
      <vt:lpstr>Презентация PowerPoint</vt:lpstr>
      <vt:lpstr>CAD + CAM + CAE</vt:lpstr>
      <vt:lpstr>Системы автоматизированного проектирования</vt:lpstr>
      <vt:lpstr>CAM software workflow</vt:lpstr>
      <vt:lpstr>Автоматическое создание управляющих программ при помощи САM-систем</vt:lpstr>
      <vt:lpstr>«Ранжирование» CAD/CAM/CAE-систем по уровням:</vt:lpstr>
      <vt:lpstr>Использование САМ-систем на ОАО «БЕЛАЗ»</vt:lpstr>
      <vt:lpstr>Как выбрать САM-продукт?</vt:lpstr>
      <vt:lpstr>Как выбрать САM-продукт?</vt:lpstr>
      <vt:lpstr>Использование CAM-программ позволит:</vt:lpstr>
      <vt:lpstr>Использование CAM-программ позволит:</vt:lpstr>
      <vt:lpstr>ПРЕДЛАГАЮ: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24</cp:revision>
  <dcterms:created xsi:type="dcterms:W3CDTF">2021-06-16T16:16:06Z</dcterms:created>
  <dcterms:modified xsi:type="dcterms:W3CDTF">2021-06-17T09:49:16Z</dcterms:modified>
</cp:coreProperties>
</file>

<file path=docProps/thumbnail.jpeg>
</file>